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  <p:sldId id="267" r:id="rId7"/>
    <p:sldId id="264" r:id="rId8"/>
    <p:sldId id="265" r:id="rId9"/>
    <p:sldId id="266" r:id="rId10"/>
    <p:sldId id="263" r:id="rId11"/>
    <p:sldId id="268" r:id="rId12"/>
    <p:sldId id="262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7" autoAdjust="0"/>
    <p:restoredTop sz="94660"/>
  </p:normalViewPr>
  <p:slideViewPr>
    <p:cSldViewPr snapToGrid="0" showGuides="1">
      <p:cViewPr>
        <p:scale>
          <a:sx n="123" d="100"/>
          <a:sy n="123" d="100"/>
        </p:scale>
        <p:origin x="39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B2C0D-48E0-4ADB-8FD2-A876F4C94E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3FF623-E53E-4CEF-8453-AF9FD03BF1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6A8D9-B2C5-4BF6-AAF0-E1C4C5A09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16B5E-BA56-4D6C-9465-3F3541196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56A22-8449-4CA7-B4B1-38A7E5D8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68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28773-4F1C-433A-BB0D-C345E23CA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F958FF-0DCE-413C-B56E-090BFC8D44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99B92-6743-4C4F-AD53-90C49E9C6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D7D4C-D2E8-452E-948D-65BBCA604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38F03-AF00-436E-82BD-52DEFC4D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29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419449-44EC-4F65-9552-607636F965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847B7A-D4DD-4A3F-9ED7-DD9F799E7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F0A7A-385C-4FBE-B075-602CE08F4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9A48B-279F-48B7-84A9-A9CCB34FE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176A2-37EB-42A8-9751-AD8F62969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672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74F30-BBFE-4BF8-97E7-7778068B4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0FB7C-92A1-4580-9264-707D7563B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8E77A-3662-4A3E-BF7E-575E85A1C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9A66D-6DA4-4F7F-915F-59ABB4901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72D3F-E33E-4D56-8B02-25170519E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9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7BD12-B664-48FF-B25F-A36ABADD0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5657C8-54A3-4647-AD53-E45818256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355D4-B180-41AC-8D01-D0E26E47D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757D6-A86D-4467-93C1-B57F7BC01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DA500-0090-429F-AC53-9B47E8F19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8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D954A-C289-48F2-9D70-F44CC9E1F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DBBAF-F94C-44CD-8D8E-65020A7D48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A32063-F732-4193-A304-4EFBAFBEE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FD974F-7625-4C41-93C2-EBAF4D549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D1766-EF4D-49B8-8773-1F17E7C09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3D1937-6E0A-4CD5-82D6-E6BFB177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9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5212-368E-4A85-B72E-BB5968B90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6F9E5-18A9-4A41-A629-8A4BDF814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8304B7-93A1-4940-8B53-1AEAD048A0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CFA587-9AC3-4AA6-ADC0-1FF291639E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7C53E-A151-4828-A162-D7D1291912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97479D-53D1-44AF-9AB0-DA3C98081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20373F-5F96-4AE7-987B-7EEECC6A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52586-1EA8-41F2-85EC-E01F94551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132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3BC1A-A5EA-4A1F-B7FF-587391AB6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995BFE-B4A5-4B55-924A-B7A1C5B0A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32015A-F2ED-4A55-9341-D8D6717BE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28C5C-5575-4ADF-B3C3-DE92FEC26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359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77466B-C501-409F-B853-F7FCA7502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8ABC3C-9008-4561-9E1C-A7BCD8668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F3A6AA-247A-4BAB-A7E9-49E8E9B06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524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6ACCB-C984-4A93-B197-67560D02E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6EBBF-BBC9-4604-8270-A97867BE6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77F068-0D3E-4666-B56F-0ECB41234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1006B-873C-4838-8340-BAE6E7CFA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6ABCBA-AC11-4C56-8FBA-586813D59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17645-E2C7-42B0-8C4D-0D58D7CDD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69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FCCD-9C9E-4279-91B7-C07F63F9D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6688AA-A94A-477A-8F17-F8D0B56124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0FD20-0B24-4862-908C-3D1D2F978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B6266-CABF-42A3-A62C-DFC950F0E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2020-08-31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B24B7-3B9A-407A-9518-A31442A7B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0AA5B-15F3-47E1-B46D-46643F357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8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C2E8A-F482-4BB1-BFEA-9307617B3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79392-20C4-4A48-86F2-141CF9C7E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20D28-FA43-4CD7-8917-FB7EC8ABDB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2020-08-31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28BA5-D4B6-401E-92BA-CA2176782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05D16-AFBE-4859-8980-0FF44AEA98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10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rice.plantbiology.msu.edu/cgi-bin/ORF_infopage.cgi?orf=LOC_Os01g64590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rice.plantbiology.msu.edu/cgi-bin/ORF_infopage.cgi?orf=LOC_Os01g64590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cbi.nlm.nih.gov/sra/SRX100753" TargetMode="External"/><Relationship Id="rId13" Type="http://schemas.openxmlformats.org/officeDocument/2006/relationships/hyperlink" Target="http://www.ncbi.nlm.nih.gov/sra/SRR042529" TargetMode="External"/><Relationship Id="rId3" Type="http://schemas.openxmlformats.org/officeDocument/2006/relationships/hyperlink" Target="http://www.ncbi.nlm.nih.gov/sra/SRX100743" TargetMode="External"/><Relationship Id="rId7" Type="http://schemas.openxmlformats.org/officeDocument/2006/relationships/hyperlink" Target="http://www.ncbi.nlm.nih.gov/sra/SRX100749" TargetMode="External"/><Relationship Id="rId12" Type="http://schemas.openxmlformats.org/officeDocument/2006/relationships/hyperlink" Target="http://www.ncbi.nlm.nih.gov/sra/SRX100757" TargetMode="External"/><Relationship Id="rId2" Type="http://schemas.openxmlformats.org/officeDocument/2006/relationships/hyperlink" Target="http://www.ncbi.nlm.nih.gov/sra/SRX10074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ncbi.nlm.nih.gov/sra/SRX100747" TargetMode="External"/><Relationship Id="rId11" Type="http://schemas.openxmlformats.org/officeDocument/2006/relationships/hyperlink" Target="http://www.ncbi.nlm.nih.gov/sra/SRX100756" TargetMode="External"/><Relationship Id="rId5" Type="http://schemas.openxmlformats.org/officeDocument/2006/relationships/hyperlink" Target="http://www.ncbi.nlm.nih.gov/sra/SRX100746" TargetMode="External"/><Relationship Id="rId10" Type="http://schemas.openxmlformats.org/officeDocument/2006/relationships/hyperlink" Target="http://www.ncbi.nlm.nih.gov/sra/SRX100755" TargetMode="External"/><Relationship Id="rId4" Type="http://schemas.openxmlformats.org/officeDocument/2006/relationships/hyperlink" Target="http://www.ncbi.nlm.nih.gov/sra/SRX100745" TargetMode="External"/><Relationship Id="rId9" Type="http://schemas.openxmlformats.org/officeDocument/2006/relationships/hyperlink" Target="http://www.ncbi.nlm.nih.gov/sra/SRX100754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435CBE-A7DC-4F2E-9729-7CB1DB05BB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09" r="1" b="1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8A729C-392B-4150-BFF6-B58A0432A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5368" y="1599121"/>
            <a:ext cx="5541264" cy="2212848"/>
          </a:xfrm>
        </p:spPr>
        <p:txBody>
          <a:bodyPr>
            <a:normAutofit/>
          </a:bodyPr>
          <a:lstStyle/>
          <a:p>
            <a:r>
              <a:rPr lang="en-US" sz="4400"/>
              <a:t>Flowering time Candidate Genes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AE9F8-6A24-45E9-A116-4262D4A5DE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77056" y="3894265"/>
            <a:ext cx="4434840" cy="1188720"/>
          </a:xfrm>
        </p:spPr>
        <p:txBody>
          <a:bodyPr>
            <a:normAutofit/>
          </a:bodyPr>
          <a:lstStyle/>
          <a:p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264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E7858-C106-4661-A7BC-AEA13F04D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E90C2-290B-449B-9F23-E2128CB63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Chr05N 2.79Mb 175bp from gene </a:t>
            </a:r>
            <a:r>
              <a:rPr lang="en-US" b="0" i="0" dirty="0">
                <a:solidFill>
                  <a:srgbClr val="586E75"/>
                </a:solidFill>
                <a:effectLst/>
                <a:latin typeface="Lucida Sans" panose="020B0602030504020204" pitchFamily="34" charset="0"/>
              </a:rPr>
              <a:t>Pavir.5NG031900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A618025-6B26-4E87-A521-4BD8319CB0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39654212"/>
              </p:ext>
            </p:extLst>
          </p:nvPr>
        </p:nvGraphicFramePr>
        <p:xfrm>
          <a:off x="1645919" y="2689968"/>
          <a:ext cx="8174674" cy="2985429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11504">
                  <a:extLst>
                    <a:ext uri="{9D8B030D-6E8A-4147-A177-3AD203B41FA5}">
                      <a16:colId xmlns:a16="http://schemas.microsoft.com/office/drawing/2014/main" val="2468002097"/>
                    </a:ext>
                  </a:extLst>
                </a:gridCol>
                <a:gridCol w="581901">
                  <a:extLst>
                    <a:ext uri="{9D8B030D-6E8A-4147-A177-3AD203B41FA5}">
                      <a16:colId xmlns:a16="http://schemas.microsoft.com/office/drawing/2014/main" val="2865723768"/>
                    </a:ext>
                  </a:extLst>
                </a:gridCol>
                <a:gridCol w="1017892">
                  <a:extLst>
                    <a:ext uri="{9D8B030D-6E8A-4147-A177-3AD203B41FA5}">
                      <a16:colId xmlns:a16="http://schemas.microsoft.com/office/drawing/2014/main" val="3844936386"/>
                    </a:ext>
                  </a:extLst>
                </a:gridCol>
                <a:gridCol w="1655749">
                  <a:extLst>
                    <a:ext uri="{9D8B030D-6E8A-4147-A177-3AD203B41FA5}">
                      <a16:colId xmlns:a16="http://schemas.microsoft.com/office/drawing/2014/main" val="2738023708"/>
                    </a:ext>
                  </a:extLst>
                </a:gridCol>
                <a:gridCol w="1560592">
                  <a:extLst>
                    <a:ext uri="{9D8B030D-6E8A-4147-A177-3AD203B41FA5}">
                      <a16:colId xmlns:a16="http://schemas.microsoft.com/office/drawing/2014/main" val="3976185086"/>
                    </a:ext>
                  </a:extLst>
                </a:gridCol>
                <a:gridCol w="949297">
                  <a:extLst>
                    <a:ext uri="{9D8B030D-6E8A-4147-A177-3AD203B41FA5}">
                      <a16:colId xmlns:a16="http://schemas.microsoft.com/office/drawing/2014/main" val="1261815229"/>
                    </a:ext>
                  </a:extLst>
                </a:gridCol>
                <a:gridCol w="1371126">
                  <a:extLst>
                    <a:ext uri="{9D8B030D-6E8A-4147-A177-3AD203B41FA5}">
                      <a16:colId xmlns:a16="http://schemas.microsoft.com/office/drawing/2014/main" val="2931227553"/>
                    </a:ext>
                  </a:extLst>
                </a:gridCol>
                <a:gridCol w="326613">
                  <a:extLst>
                    <a:ext uri="{9D8B030D-6E8A-4147-A177-3AD203B41FA5}">
                      <a16:colId xmlns:a16="http://schemas.microsoft.com/office/drawing/2014/main" val="1712902779"/>
                    </a:ext>
                  </a:extLst>
                </a:gridCol>
              </a:tblGrid>
              <a:tr h="757107">
                <a:tc>
                  <a:txBody>
                    <a:bodyPr/>
                    <a:lstStyle/>
                    <a:p>
                      <a:pPr algn="r"/>
                      <a:r>
                        <a:rPr lang="en-US" sz="1600" dirty="0" err="1">
                          <a:effectLst/>
                        </a:rPr>
                        <a:t>n_SNPs</a:t>
                      </a:r>
                      <a:endParaRPr lang="en-US" sz="1600" dirty="0">
                        <a:effectLst/>
                      </a:endParaRPr>
                    </a:p>
                    <a:p>
                      <a:pPr algn="r"/>
                      <a:r>
                        <a:rPr lang="en-US" sz="1600" b="0" dirty="0">
                          <a:effectLst/>
                        </a:rPr>
                        <a:t>&lt;int&gt;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n_Mb</a:t>
                      </a:r>
                    </a:p>
                    <a:p>
                      <a:pPr algn="r"/>
                      <a:r>
                        <a:rPr lang="en-US" sz="1600" b="0">
                          <a:effectLst/>
                        </a:rPr>
                        <a:t>&lt;int&gt;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sites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subpop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phe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POS_Mb</a:t>
                      </a:r>
                    </a:p>
                    <a:p>
                      <a:pPr algn="r"/>
                      <a:r>
                        <a:rPr lang="en-US" sz="1600" b="0">
                          <a:effectLst/>
                        </a:rPr>
                        <a:t>&lt;dbl&gt;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fontAlgn="ctr"/>
                      <a:endParaRPr lang="en-US" sz="1600" dirty="0">
                        <a:effectLst/>
                      </a:endParaRPr>
                    </a:p>
                  </a:txBody>
                  <a:tcPr marL="18694" marR="18694" marT="29910" marB="9347" anchor="ctr"/>
                </a:tc>
                <a:extLst>
                  <a:ext uri="{0D108BD9-81ED-4DB2-BD59-A6C34878D82A}">
                    <a16:rowId xmlns:a16="http://schemas.microsoft.com/office/drawing/2014/main" val="2132682582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tx_sites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cgdd_12c_gr2fl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2.79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3273829722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effectLst/>
                        </a:rPr>
                        <a:t>tx_sites</a:t>
                      </a:r>
                      <a:endParaRPr lang="en-US" sz="1600" dirty="0">
                        <a:effectLst/>
                      </a:endParaRP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2.79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3064030990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1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eight_sites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Chr05N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2.79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endParaRPr lang="en-US" sz="1600" dirty="0">
                        <a:effectLst/>
                      </a:endParaRPr>
                    </a:p>
                  </a:txBody>
                  <a:tcPr marL="28575" marR="28575" marT="9525" marB="9525" anchor="ctr"/>
                </a:tc>
                <a:extLst>
                  <a:ext uri="{0D108BD9-81ED-4DB2-BD59-A6C34878D82A}">
                    <a16:rowId xmlns:a16="http://schemas.microsoft.com/office/drawing/2014/main" val="3009143851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eight_sites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cgdd_12c_gr2fl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2.79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28575" marR="28575" marT="9525" marB="9525" anchor="ctr"/>
                </a:tc>
                <a:extLst>
                  <a:ext uri="{0D108BD9-81ED-4DB2-BD59-A6C34878D82A}">
                    <a16:rowId xmlns:a16="http://schemas.microsoft.com/office/drawing/2014/main" val="810767326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1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6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eight_sites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 (Body)"/>
                      </a:endParaRP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Gulf_and_Midwest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 (Body)"/>
                      </a:endParaRP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dyln_fl50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Chr05N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2.79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  <a:latin typeface="Calibri (Body)"/>
                      </a:endParaRPr>
                    </a:p>
                  </a:txBody>
                  <a:tcPr marL="28575" marR="28575" marT="9525" marB="9525" anchor="ctr"/>
                </a:tc>
                <a:extLst>
                  <a:ext uri="{0D108BD9-81ED-4DB2-BD59-A6C34878D82A}">
                    <a16:rowId xmlns:a16="http://schemas.microsoft.com/office/drawing/2014/main" val="1949235622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1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6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 err="1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tx_sites</a:t>
                      </a:r>
                      <a:endParaRPr lang="en-US" sz="1600" b="0" i="0" dirty="0">
                        <a:solidFill>
                          <a:schemeClr val="tx1"/>
                        </a:solidFill>
                        <a:effectLst/>
                        <a:latin typeface="Calibri (Body)"/>
                      </a:endParaRP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Gulf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dyln_fl50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Chr05N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2.79</a:t>
                      </a:r>
                    </a:p>
                  </a:txBody>
                  <a:tcPr marL="28575" marR="28575" marT="9525" marB="9525" anchor="ctr"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 (Body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6159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7462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56844-9A85-4F74-A5FC-7BCC94874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Chr05N 2.79Mb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D00BEE1-5AF2-46BA-A736-AA93E84250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4062537"/>
              </p:ext>
            </p:extLst>
          </p:nvPr>
        </p:nvGraphicFramePr>
        <p:xfrm>
          <a:off x="-2" y="1255255"/>
          <a:ext cx="12192002" cy="591805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54505">
                  <a:extLst>
                    <a:ext uri="{9D8B030D-6E8A-4147-A177-3AD203B41FA5}">
                      <a16:colId xmlns:a16="http://schemas.microsoft.com/office/drawing/2014/main" val="781381278"/>
                    </a:ext>
                  </a:extLst>
                </a:gridCol>
                <a:gridCol w="779904">
                  <a:extLst>
                    <a:ext uri="{9D8B030D-6E8A-4147-A177-3AD203B41FA5}">
                      <a16:colId xmlns:a16="http://schemas.microsoft.com/office/drawing/2014/main" val="2965829335"/>
                    </a:ext>
                  </a:extLst>
                </a:gridCol>
                <a:gridCol w="1333949">
                  <a:extLst>
                    <a:ext uri="{9D8B030D-6E8A-4147-A177-3AD203B41FA5}">
                      <a16:colId xmlns:a16="http://schemas.microsoft.com/office/drawing/2014/main" val="1161367703"/>
                    </a:ext>
                  </a:extLst>
                </a:gridCol>
                <a:gridCol w="3039035">
                  <a:extLst>
                    <a:ext uri="{9D8B030D-6E8A-4147-A177-3AD203B41FA5}">
                      <a16:colId xmlns:a16="http://schemas.microsoft.com/office/drawing/2014/main" val="1776478377"/>
                    </a:ext>
                  </a:extLst>
                </a:gridCol>
                <a:gridCol w="1731981">
                  <a:extLst>
                    <a:ext uri="{9D8B030D-6E8A-4147-A177-3AD203B41FA5}">
                      <a16:colId xmlns:a16="http://schemas.microsoft.com/office/drawing/2014/main" val="1458118269"/>
                    </a:ext>
                  </a:extLst>
                </a:gridCol>
                <a:gridCol w="3752628">
                  <a:extLst>
                    <a:ext uri="{9D8B030D-6E8A-4147-A177-3AD203B41FA5}">
                      <a16:colId xmlns:a16="http://schemas.microsoft.com/office/drawing/2014/main" val="2981542746"/>
                    </a:ext>
                  </a:extLst>
                </a:gridCol>
              </a:tblGrid>
              <a:tr h="1044218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Gene ID</a:t>
                      </a:r>
                    </a:p>
                    <a:p>
                      <a:pPr algn="l"/>
                      <a:r>
                        <a:rPr lang="en-US" sz="1600" b="0" dirty="0">
                          <a:effectLst/>
                        </a:rPr>
                        <a:t>&lt;</a:t>
                      </a:r>
                      <a:r>
                        <a:rPr lang="en-US" sz="1600" b="0" dirty="0" err="1">
                          <a:effectLst/>
                        </a:rPr>
                        <a:t>chr</a:t>
                      </a:r>
                      <a:r>
                        <a:rPr lang="en-US" sz="1600" b="0" dirty="0">
                          <a:effectLst/>
                        </a:rPr>
                        <a:t>&gt;</a:t>
                      </a:r>
                    </a:p>
                  </a:txBody>
                  <a:tcPr marL="25783" marR="25783" marT="41253" marB="12892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distance from SNP</a:t>
                      </a:r>
                    </a:p>
                    <a:p>
                      <a:pPr algn="r"/>
                      <a:r>
                        <a:rPr lang="en-US" sz="1600" b="0" dirty="0">
                          <a:effectLst/>
                        </a:rPr>
                        <a:t>&lt;int&gt;</a:t>
                      </a:r>
                    </a:p>
                  </a:txBody>
                  <a:tcPr marL="25783" marR="25783" marT="41253" marB="1289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i="1" dirty="0">
                          <a:effectLst/>
                        </a:rPr>
                        <a:t>Arabidopsis thaliana </a:t>
                      </a:r>
                      <a:r>
                        <a:rPr lang="en-US" sz="1600" dirty="0">
                          <a:effectLst/>
                        </a:rPr>
                        <a:t>homolog</a:t>
                      </a:r>
                    </a:p>
                    <a:p>
                      <a:pPr algn="l"/>
                      <a:r>
                        <a:rPr lang="en-US" sz="1600" b="0" dirty="0">
                          <a:effectLst/>
                        </a:rPr>
                        <a:t>&lt;</a:t>
                      </a:r>
                      <a:r>
                        <a:rPr lang="en-US" sz="1600" b="0" dirty="0" err="1">
                          <a:effectLst/>
                        </a:rPr>
                        <a:t>chr</a:t>
                      </a:r>
                      <a:r>
                        <a:rPr lang="en-US" sz="1600" b="0" dirty="0">
                          <a:effectLst/>
                        </a:rPr>
                        <a:t>&gt;</a:t>
                      </a:r>
                    </a:p>
                  </a:txBody>
                  <a:tcPr marL="25783" marR="25783" marT="41253" marB="12892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1" dirty="0"/>
                        <a:t>A. thaliana </a:t>
                      </a:r>
                      <a:r>
                        <a:rPr lang="en-US" sz="1600" dirty="0"/>
                        <a:t>gene expression</a:t>
                      </a:r>
                    </a:p>
                    <a:p>
                      <a:pPr algn="l"/>
                      <a:endParaRPr lang="en-US" sz="1600" b="0" dirty="0">
                        <a:effectLst/>
                      </a:endParaRPr>
                    </a:p>
                  </a:txBody>
                  <a:tcPr marL="25783" marR="25783" marT="41253" marB="1289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Rice homolog</a:t>
                      </a:r>
                    </a:p>
                    <a:p>
                      <a:pPr algn="l"/>
                      <a:r>
                        <a:rPr lang="en-US" sz="1600" b="0" dirty="0">
                          <a:effectLst/>
                        </a:rPr>
                        <a:t>&lt;</a:t>
                      </a:r>
                      <a:r>
                        <a:rPr lang="en-US" sz="1600" b="0" dirty="0" err="1">
                          <a:effectLst/>
                        </a:rPr>
                        <a:t>chr</a:t>
                      </a:r>
                      <a:r>
                        <a:rPr lang="en-US" sz="1600" b="0" dirty="0">
                          <a:effectLst/>
                        </a:rPr>
                        <a:t>&gt;</a:t>
                      </a:r>
                    </a:p>
                  </a:txBody>
                  <a:tcPr marL="25783" marR="25783" marT="41253" marB="1289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>
                          <a:effectLst/>
                        </a:rPr>
                        <a:t>Rice gene expression</a:t>
                      </a:r>
                    </a:p>
                  </a:txBody>
                  <a:tcPr marL="25783" marR="25783" marT="41253" marB="12892" anchor="ctr"/>
                </a:tc>
                <a:extLst>
                  <a:ext uri="{0D108BD9-81ED-4DB2-BD59-A6C34878D82A}">
                    <a16:rowId xmlns:a16="http://schemas.microsoft.com/office/drawing/2014/main" val="2693829382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Pavir.5NG031800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1247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AT2G36320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Zinc finger family protein; ~constitutive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LOC_Os01g56040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endParaRPr lang="en-US" sz="1600">
                        <a:effectLst/>
                      </a:endParaRP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4232055377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</a:t>
                      </a:r>
                      <a:r>
                        <a:rPr lang="en-US" sz="1600" dirty="0">
                          <a:effectLst/>
                          <a:highlight>
                            <a:srgbClr val="FFFF00"/>
                          </a:highlight>
                        </a:rPr>
                        <a:t>5NG031900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175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AT3G14920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</a:t>
                      </a:r>
                      <a:r>
                        <a:rPr lang="en-US" sz="1600" dirty="0">
                          <a:effectLst/>
                          <a:highlight>
                            <a:srgbClr val="FFFF00"/>
                          </a:highlight>
                        </a:rPr>
                        <a:t>ovules</a:t>
                      </a:r>
                      <a:r>
                        <a:rPr lang="en-US" sz="1600" dirty="0">
                          <a:effectLst/>
                        </a:rPr>
                        <a:t>, </a:t>
                      </a:r>
                      <a:r>
                        <a:rPr lang="en-US" sz="1600" dirty="0">
                          <a:effectLst/>
                          <a:highlight>
                            <a:srgbClr val="FFFF00"/>
                          </a:highlight>
                        </a:rPr>
                        <a:t>stamens</a:t>
                      </a:r>
                      <a:r>
                        <a:rPr lang="en-US" sz="1600" dirty="0">
                          <a:effectLst/>
                        </a:rPr>
                        <a:t>, </a:t>
                      </a:r>
                      <a:r>
                        <a:rPr lang="en-US" sz="1600" dirty="0">
                          <a:effectLst/>
                          <a:highlight>
                            <a:srgbClr val="FFFF00"/>
                          </a:highlight>
                        </a:rPr>
                        <a:t>carpels</a:t>
                      </a:r>
                      <a:r>
                        <a:rPr lang="en-US" sz="1600" dirty="0">
                          <a:effectLst/>
                        </a:rPr>
                        <a:t>, mature flower, seeds at 1</a:t>
                      </a:r>
                      <a:r>
                        <a:rPr lang="en-US" sz="1600" baseline="30000" dirty="0">
                          <a:effectLst/>
                        </a:rPr>
                        <a:t>st</a:t>
                      </a:r>
                      <a:r>
                        <a:rPr lang="en-US" sz="1600" dirty="0">
                          <a:effectLst/>
                        </a:rPr>
                        <a:t> flower excision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LOC_Os01g11010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pre-emergence inflorescence, increases during flowering, 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1693400297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Pavir.5NG032000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3653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AT3G14920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“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LOC_Os01g10960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pre-emergence inflorescence, pistil, shoots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2152854208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Pavir.5NG032100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16148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AT3G14920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“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LOC_Os01g10950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pre-emergence inflorescence, pistil, shoots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2497402933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Pavir.5NG032200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20385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AT3G14920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“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LOC_Os01g10930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seed 5 DAP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2781118261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</a:t>
                      </a:r>
                      <a:r>
                        <a:rPr lang="en-US" sz="1600" dirty="0">
                          <a:effectLst/>
                          <a:highlight>
                            <a:srgbClr val="FFFF00"/>
                          </a:highlight>
                        </a:rPr>
                        <a:t>5NG032300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24940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AT5G45840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MALE DISCOVERER1, MDIS1, </a:t>
                      </a:r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male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receptor</a:t>
                      </a:r>
                      <a:r>
                        <a:rPr lang="en-US" sz="1600" dirty="0"/>
                        <a:t> of the pollen tube chemo-attractant LURE1</a:t>
                      </a:r>
                      <a:endParaRPr lang="en-US" sz="1600" dirty="0">
                        <a:effectLst/>
                      </a:endParaRP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LOC_Os01g10900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anther, panicle 5, stamen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1584212104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Pavir.5NG031500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20039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AT1G16900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axis of inflorescence, style, carpel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LOC_Os01g11070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High in pre-emergence inflorescence, pistil, fairly high in embryo 25 DAP, leaves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581425232"/>
                  </a:ext>
                </a:extLst>
              </a:tr>
              <a:tr h="347213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Pavir.5NG031600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9643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AT1G29170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WAVE2, high in axis of inflorescence, style, carpel, involved in plant cell morphogenesis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LOC_Os01g11040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High in pre-emergence inflorescence</a:t>
                      </a: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1667879965"/>
                  </a:ext>
                </a:extLst>
              </a:tr>
              <a:tr h="182201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Pavir.5NG031700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8973</a:t>
                      </a: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NA</a:t>
                      </a:r>
                      <a:endParaRPr lang="en-US" sz="1600" i="1">
                        <a:effectLst/>
                      </a:endParaRP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endParaRPr lang="en-US" sz="1600" i="1" dirty="0">
                        <a:effectLst/>
                      </a:endParaRP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NA</a:t>
                      </a:r>
                      <a:endParaRPr lang="en-US" sz="1600" i="1" dirty="0">
                        <a:effectLst/>
                      </a:endParaRPr>
                    </a:p>
                  </a:txBody>
                  <a:tcPr marL="25783" marR="25783" marT="8594" marB="8594" anchor="ctr"/>
                </a:tc>
                <a:tc>
                  <a:txBody>
                    <a:bodyPr/>
                    <a:lstStyle/>
                    <a:p>
                      <a:pPr algn="l"/>
                      <a:endParaRPr lang="en-US" sz="1600" i="1" dirty="0">
                        <a:effectLst/>
                      </a:endParaRPr>
                    </a:p>
                  </a:txBody>
                  <a:tcPr marL="25783" marR="25783" marT="8594" marB="8594" anchor="ctr"/>
                </a:tc>
                <a:extLst>
                  <a:ext uri="{0D108BD9-81ED-4DB2-BD59-A6C34878D82A}">
                    <a16:rowId xmlns:a16="http://schemas.microsoft.com/office/drawing/2014/main" val="406046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2440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463B0-7533-4AF0-A7D4-99990D06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QTL allelic effects for daylength at flowering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066255-3726-424E-B2DD-CC3FFEA170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350" y="1825625"/>
            <a:ext cx="71832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699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B813B-A0BC-45E8-81C8-5BB2CF16D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Known flowering time candidate genes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75453-E413-4FFB-855B-34F764FFF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PRR5 Pavir.8NG050900</a:t>
            </a:r>
          </a:p>
          <a:p>
            <a:r>
              <a:rPr lang="en-US" dirty="0"/>
              <a:t>FT </a:t>
            </a:r>
            <a:r>
              <a:rPr lang="en-US" dirty="0" err="1"/>
              <a:t>Pavir</a:t>
            </a:r>
            <a:r>
              <a:rPr lang="en-US" dirty="0"/>
              <a:t>. 5KG044000</a:t>
            </a:r>
          </a:p>
          <a:p>
            <a:r>
              <a:rPr lang="en-US" dirty="0"/>
              <a:t>PRR7 </a:t>
            </a:r>
            <a:r>
              <a:rPr lang="en-US" dirty="0" err="1"/>
              <a:t>Pavir</a:t>
            </a:r>
            <a:r>
              <a:rPr lang="en-US" dirty="0"/>
              <a:t>. 2NG126000</a:t>
            </a:r>
          </a:p>
          <a:p>
            <a:r>
              <a:rPr lang="en-US" dirty="0"/>
              <a:t>(Paul’s 2017 FT GWAS; Taylor FIPS ‘GWAS’ – but both used previous version of annotation, and I don’t currently have a way to compare these)</a:t>
            </a:r>
          </a:p>
        </p:txBody>
      </p:sp>
    </p:spTree>
    <p:extLst>
      <p:ext uri="{BB962C8B-B14F-4D97-AF65-F5344CB8AC3E}">
        <p14:creationId xmlns:p14="http://schemas.microsoft.com/office/powerpoint/2010/main" val="324375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57B3EF-1D64-4D79-B153-99673FFDF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 dirty="0"/>
              <a:t>2019 flowering time data – two mapping pops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7C325-4ABE-474D-AAD9-C9B3196D5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665116"/>
          </a:xfrm>
        </p:spPr>
        <p:txBody>
          <a:bodyPr>
            <a:normAutofit/>
          </a:bodyPr>
          <a:lstStyle/>
          <a:p>
            <a:r>
              <a:rPr lang="en-US" sz="2600" dirty="0" err="1"/>
              <a:t>Fourway</a:t>
            </a:r>
            <a:r>
              <a:rPr lang="en-US" sz="2600" dirty="0"/>
              <a:t> cross: Major QTL on Chr05N for flowering as a function of daylength and cumulative growing degree days</a:t>
            </a:r>
          </a:p>
          <a:p>
            <a:pPr lvl="1"/>
            <a:endParaRPr lang="en-US" sz="2200" dirty="0"/>
          </a:p>
          <a:p>
            <a:r>
              <a:rPr lang="en-US" sz="2600" dirty="0"/>
              <a:t>Diversity Panel: GWAS on same (50% flowering) traits in individuals from the same genetic </a:t>
            </a:r>
            <a:r>
              <a:rPr lang="en-US" sz="2600" dirty="0" err="1"/>
              <a:t>subpops</a:t>
            </a:r>
            <a:r>
              <a:rPr lang="en-US" sz="2600" dirty="0"/>
              <a:t> (Gulf and Midwest).</a:t>
            </a:r>
          </a:p>
          <a:p>
            <a:pPr lvl="1"/>
            <a:r>
              <a:rPr lang="en-US" sz="2200" dirty="0"/>
              <a:t>18 GWAS total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49FE-280A-46AB-A358-F8A4C8B1B3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74" b="4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813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F9908-930C-49B0-87FE-8CC226776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 GWAS total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D42E387-CD86-4572-8857-C5754016D9B3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4260925" cy="43034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On genetic BLUPs (see panel D)</a:t>
            </a:r>
          </a:p>
          <a:p>
            <a:pPr marL="0" indent="0">
              <a:buNone/>
            </a:pPr>
            <a:r>
              <a:rPr lang="en-US" sz="2600" dirty="0"/>
              <a:t>	phenotype ~ random(site) + random(kinship) + random(site*kinship)</a:t>
            </a:r>
          </a:p>
          <a:p>
            <a:endParaRPr lang="en-US" sz="2600" dirty="0"/>
          </a:p>
          <a:p>
            <a:r>
              <a:rPr lang="en-US" sz="2600" dirty="0"/>
              <a:t>For two traits</a:t>
            </a:r>
          </a:p>
          <a:p>
            <a:pPr lvl="1"/>
            <a:r>
              <a:rPr lang="en-US" sz="2200" dirty="0"/>
              <a:t>Daylength &amp; cumulative GDD</a:t>
            </a:r>
          </a:p>
          <a:p>
            <a:r>
              <a:rPr lang="en-US" sz="2600" dirty="0"/>
              <a:t>For three population sets</a:t>
            </a:r>
          </a:p>
          <a:p>
            <a:pPr lvl="1"/>
            <a:r>
              <a:rPr lang="en-US" sz="2200" dirty="0"/>
              <a:t>Gulf, Midwest, and both</a:t>
            </a:r>
          </a:p>
          <a:p>
            <a:r>
              <a:rPr lang="en-US" sz="2600" dirty="0"/>
              <a:t>In three environment sets</a:t>
            </a:r>
          </a:p>
          <a:p>
            <a:pPr lvl="1"/>
            <a:r>
              <a:rPr lang="en-US" sz="2200" dirty="0"/>
              <a:t>Texas sites, North sites, All sites</a:t>
            </a:r>
          </a:p>
          <a:p>
            <a:endParaRPr lang="en-US" sz="2600" dirty="0"/>
          </a:p>
          <a:p>
            <a:endParaRPr lang="en-US" sz="2200" dirty="0"/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51D4598A-4119-4A27-9674-89EA473F0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591" y="64279"/>
            <a:ext cx="6147120" cy="7085932"/>
          </a:xfrm>
        </p:spPr>
      </p:pic>
    </p:spTree>
    <p:extLst>
      <p:ext uri="{BB962C8B-B14F-4D97-AF65-F5344CB8AC3E}">
        <p14:creationId xmlns:p14="http://schemas.microsoft.com/office/powerpoint/2010/main" val="3895360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840FB-DA39-4B9B-ABA7-12870D3B5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overlaps on Chr05N between the </a:t>
            </a:r>
            <a:r>
              <a:rPr lang="en-US" dirty="0" err="1"/>
              <a:t>fourway</a:t>
            </a:r>
            <a:r>
              <a:rPr lang="en-US" dirty="0"/>
              <a:t> QTL (bars) and several GWAS (points)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C5487-EF00-44A4-B74F-B02FFFE4F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F800E00-CDEB-4A04-AEE8-1C67F2239753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85" b="1"/>
          <a:stretch/>
        </p:blipFill>
        <p:spPr>
          <a:xfrm>
            <a:off x="1055828" y="3112039"/>
            <a:ext cx="9779127" cy="7491921"/>
          </a:xfrm>
          <a:prstGeom prst="rect">
            <a:avLst/>
          </a:prstGeom>
        </p:spPr>
      </p:pic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D38090E-4F9A-4FAB-859A-B3305F564225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46" t="3568" r="-1558" b="91411"/>
          <a:stretch/>
        </p:blipFill>
        <p:spPr>
          <a:xfrm>
            <a:off x="4358936" y="1704513"/>
            <a:ext cx="6787905" cy="48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35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2F6A4-16B1-47A1-B54A-694AD3845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genes on Chr05N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A1BB6-F896-46F9-9AE7-41557DC96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Candidate genes on Chr05N may underlie consistent genetic effects detectable in multiple mapping populations across the species’ natural range. </a:t>
            </a:r>
          </a:p>
          <a:p>
            <a:pPr marL="0" indent="0">
              <a:buNone/>
            </a:pPr>
            <a:endParaRPr lang="en-US" sz="40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000" dirty="0">
                <a:latin typeface="Calibri" panose="020F0502020204030204" pitchFamily="34" charset="0"/>
                <a:cs typeface="Times New Roman" panose="02020603050405020304" pitchFamily="18" charset="0"/>
              </a:rPr>
              <a:t>Chr05N 64.84 Mb Pavir.5NG109745 DOF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Chr05N at 64.86 Mb, which was significant across subpopulations at all three sets of gardens</a:t>
            </a: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Top SNPs are 4110 bp from this gene.</a:t>
            </a:r>
          </a:p>
          <a:p>
            <a:pPr marL="0" indent="0">
              <a:buNone/>
            </a:pPr>
            <a:endParaRPr lang="en-US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800" b="0" i="0" dirty="0" err="1">
                <a:solidFill>
                  <a:srgbClr val="586E75"/>
                </a:solidFill>
                <a:effectLst/>
                <a:latin typeface="Lucida Sans" panose="020B0602030504020204" pitchFamily="34" charset="0"/>
              </a:rPr>
              <a:t>Dof</a:t>
            </a:r>
            <a:r>
              <a:rPr lang="en-US" sz="2800" b="0" i="0" dirty="0">
                <a:solidFill>
                  <a:srgbClr val="586E75"/>
                </a:solidFill>
                <a:effectLst/>
                <a:latin typeface="Lucida Sans" panose="020B0602030504020204" pitchFamily="34" charset="0"/>
              </a:rPr>
              <a:t>-type zinc finger DNA-binding family protein (AT2G28510; </a:t>
            </a:r>
            <a:r>
              <a:rPr lang="en-US" dirty="0">
                <a:hlinkClick r:id="rId2"/>
              </a:rPr>
              <a:t>LOC_Os01g64590</a:t>
            </a:r>
            <a:r>
              <a:rPr lang="en-US" sz="2800" b="0" i="0" dirty="0">
                <a:solidFill>
                  <a:srgbClr val="586E75"/>
                </a:solidFill>
                <a:effectLst/>
                <a:latin typeface="Lucida Sans" panose="020B0602030504020204" pitchFamily="34" charset="0"/>
              </a:rPr>
              <a:t>)</a:t>
            </a:r>
            <a:endParaRPr lang="en-US" sz="4000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58E71A25-798A-49B3-96EC-A51609F42E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48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F87E5-DD54-4E91-BA49-5E5D0A686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Calibri" panose="020F0502020204030204" pitchFamily="34" charset="0"/>
                <a:cs typeface="Times New Roman" panose="02020603050405020304" pitchFamily="18" charset="0"/>
              </a:rPr>
              <a:t>Chr05N 64.84 Mb Pavir.5NG109745 DOF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8C20334-5D30-4911-9482-6D934A9A72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0273905"/>
              </p:ext>
            </p:extLst>
          </p:nvPr>
        </p:nvGraphicFramePr>
        <p:xfrm>
          <a:off x="1145689" y="1942312"/>
          <a:ext cx="8174674" cy="3382948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11504">
                  <a:extLst>
                    <a:ext uri="{9D8B030D-6E8A-4147-A177-3AD203B41FA5}">
                      <a16:colId xmlns:a16="http://schemas.microsoft.com/office/drawing/2014/main" val="2468002097"/>
                    </a:ext>
                  </a:extLst>
                </a:gridCol>
                <a:gridCol w="581901">
                  <a:extLst>
                    <a:ext uri="{9D8B030D-6E8A-4147-A177-3AD203B41FA5}">
                      <a16:colId xmlns:a16="http://schemas.microsoft.com/office/drawing/2014/main" val="2865723768"/>
                    </a:ext>
                  </a:extLst>
                </a:gridCol>
                <a:gridCol w="1017892">
                  <a:extLst>
                    <a:ext uri="{9D8B030D-6E8A-4147-A177-3AD203B41FA5}">
                      <a16:colId xmlns:a16="http://schemas.microsoft.com/office/drawing/2014/main" val="3844936386"/>
                    </a:ext>
                  </a:extLst>
                </a:gridCol>
                <a:gridCol w="1655749">
                  <a:extLst>
                    <a:ext uri="{9D8B030D-6E8A-4147-A177-3AD203B41FA5}">
                      <a16:colId xmlns:a16="http://schemas.microsoft.com/office/drawing/2014/main" val="2738023708"/>
                    </a:ext>
                  </a:extLst>
                </a:gridCol>
                <a:gridCol w="1560592">
                  <a:extLst>
                    <a:ext uri="{9D8B030D-6E8A-4147-A177-3AD203B41FA5}">
                      <a16:colId xmlns:a16="http://schemas.microsoft.com/office/drawing/2014/main" val="3976185086"/>
                    </a:ext>
                  </a:extLst>
                </a:gridCol>
                <a:gridCol w="949297">
                  <a:extLst>
                    <a:ext uri="{9D8B030D-6E8A-4147-A177-3AD203B41FA5}">
                      <a16:colId xmlns:a16="http://schemas.microsoft.com/office/drawing/2014/main" val="1261815229"/>
                    </a:ext>
                  </a:extLst>
                </a:gridCol>
                <a:gridCol w="1371126">
                  <a:extLst>
                    <a:ext uri="{9D8B030D-6E8A-4147-A177-3AD203B41FA5}">
                      <a16:colId xmlns:a16="http://schemas.microsoft.com/office/drawing/2014/main" val="2931227553"/>
                    </a:ext>
                  </a:extLst>
                </a:gridCol>
                <a:gridCol w="326613">
                  <a:extLst>
                    <a:ext uri="{9D8B030D-6E8A-4147-A177-3AD203B41FA5}">
                      <a16:colId xmlns:a16="http://schemas.microsoft.com/office/drawing/2014/main" val="1712902779"/>
                    </a:ext>
                  </a:extLst>
                </a:gridCol>
              </a:tblGrid>
              <a:tr h="757107">
                <a:tc>
                  <a:txBody>
                    <a:bodyPr/>
                    <a:lstStyle/>
                    <a:p>
                      <a:pPr algn="r"/>
                      <a:r>
                        <a:rPr lang="en-US" sz="1600" dirty="0" err="1">
                          <a:effectLst/>
                        </a:rPr>
                        <a:t>n_SNPs</a:t>
                      </a:r>
                      <a:endParaRPr lang="en-US" sz="1600" dirty="0">
                        <a:effectLst/>
                      </a:endParaRPr>
                    </a:p>
                    <a:p>
                      <a:pPr algn="r"/>
                      <a:r>
                        <a:rPr lang="en-US" sz="1600" b="0" dirty="0">
                          <a:effectLst/>
                        </a:rPr>
                        <a:t>&lt;int&gt;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n_Mb</a:t>
                      </a:r>
                    </a:p>
                    <a:p>
                      <a:pPr algn="r"/>
                      <a:r>
                        <a:rPr lang="en-US" sz="1600" b="0">
                          <a:effectLst/>
                        </a:rPr>
                        <a:t>&lt;int&gt;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sites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subpop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phe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</a:t>
                      </a:r>
                    </a:p>
                    <a:p>
                      <a:pPr algn="l"/>
                      <a:r>
                        <a:rPr lang="en-US" sz="1600" b="0">
                          <a:effectLst/>
                        </a:rPr>
                        <a:t>&lt;chr&gt;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POS_Mb</a:t>
                      </a:r>
                    </a:p>
                    <a:p>
                      <a:pPr algn="r"/>
                      <a:r>
                        <a:rPr lang="en-US" sz="1600" b="0">
                          <a:effectLst/>
                        </a:rPr>
                        <a:t>&lt;dbl&gt;</a:t>
                      </a:r>
                    </a:p>
                  </a:txBody>
                  <a:tcPr marL="18694" marR="18694" marT="29910" marB="9347" anchor="ctr"/>
                </a:tc>
                <a:tc>
                  <a:txBody>
                    <a:bodyPr/>
                    <a:lstStyle/>
                    <a:p>
                      <a:pPr fontAlgn="ctr"/>
                      <a:endParaRPr lang="en-US" sz="1600" dirty="0">
                        <a:effectLst/>
                      </a:endParaRPr>
                    </a:p>
                  </a:txBody>
                  <a:tcPr marL="18694" marR="18694" marT="29910" marB="9347" anchor="ctr"/>
                </a:tc>
                <a:extLst>
                  <a:ext uri="{0D108BD9-81ED-4DB2-BD59-A6C34878D82A}">
                    <a16:rowId xmlns:a16="http://schemas.microsoft.com/office/drawing/2014/main" val="2132682582"/>
                  </a:ext>
                </a:extLst>
              </a:tr>
              <a:tr h="251746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eight_sites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effectLst/>
                        </a:rPr>
                        <a:t>Gulf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 dirty="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506474516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eight_sites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cgdd_12c_gr2fl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 dirty="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467439048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eight_sites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1329528323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north_sites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cgdd_12c_gr2fl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1014817125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north_sites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590345577"/>
                  </a:ext>
                </a:extLst>
              </a:tr>
              <a:tr h="251746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tx_sites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crain_gr2fl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1234618995"/>
                  </a:ext>
                </a:extLst>
              </a:tr>
              <a:tr h="251746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tx_sites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dyln_fl50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>
                        <a:effectLst/>
                      </a:endParaRPr>
                    </a:p>
                  </a:txBody>
                  <a:tcPr marL="18694" marR="18694" marT="6231" marB="6231" anchor="ctr"/>
                </a:tc>
                <a:extLst>
                  <a:ext uri="{0D108BD9-81ED-4DB2-BD59-A6C34878D82A}">
                    <a16:rowId xmlns:a16="http://schemas.microsoft.com/office/drawing/2014/main" val="3447494000"/>
                  </a:ext>
                </a:extLst>
              </a:tr>
              <a:tr h="371387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tx_sites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Gulf_and_Midwest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cgdd_12c_gr2fl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effectLst/>
                        </a:rPr>
                        <a:t>Chr05N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64.86</a:t>
                      </a:r>
                    </a:p>
                  </a:txBody>
                  <a:tcPr marL="18694" marR="18694" marT="6231" marB="6231" anchor="ctr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59821" marR="59821" marT="29910" marB="29910"/>
                </a:tc>
                <a:extLst>
                  <a:ext uri="{0D108BD9-81ED-4DB2-BD59-A6C34878D82A}">
                    <a16:rowId xmlns:a16="http://schemas.microsoft.com/office/drawing/2014/main" val="1120448963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2E41820A-53C1-47A8-AD82-F234B89AC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0913" y="17859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8149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492FEBD-BD52-49FE-BDC4-11B24C611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036" y="199976"/>
            <a:ext cx="8801164" cy="66580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BF9826-E973-4D60-8A18-700AD3EF7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Rice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7DFE9-CE57-4010-B9D9-62FB91CC6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61678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LOC_Os01g64590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0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E4D86-322A-45AC-9529-50E1BFB31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 expression in rice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5D021-7889-49E1-AB43-E2CB6412D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93186B0-2815-4C08-AE57-CFD41DA7BA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205161"/>
              </p:ext>
            </p:extLst>
          </p:nvPr>
        </p:nvGraphicFramePr>
        <p:xfrm>
          <a:off x="2430525" y="2433432"/>
          <a:ext cx="9611572" cy="4351339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402893">
                  <a:extLst>
                    <a:ext uri="{9D8B030D-6E8A-4147-A177-3AD203B41FA5}">
                      <a16:colId xmlns:a16="http://schemas.microsoft.com/office/drawing/2014/main" val="645107574"/>
                    </a:ext>
                  </a:extLst>
                </a:gridCol>
                <a:gridCol w="2402893">
                  <a:extLst>
                    <a:ext uri="{9D8B030D-6E8A-4147-A177-3AD203B41FA5}">
                      <a16:colId xmlns:a16="http://schemas.microsoft.com/office/drawing/2014/main" val="1403466599"/>
                    </a:ext>
                  </a:extLst>
                </a:gridCol>
                <a:gridCol w="2402893">
                  <a:extLst>
                    <a:ext uri="{9D8B030D-6E8A-4147-A177-3AD203B41FA5}">
                      <a16:colId xmlns:a16="http://schemas.microsoft.com/office/drawing/2014/main" val="4213217550"/>
                    </a:ext>
                  </a:extLst>
                </a:gridCol>
                <a:gridCol w="2402893">
                  <a:extLst>
                    <a:ext uri="{9D8B030D-6E8A-4147-A177-3AD203B41FA5}">
                      <a16:colId xmlns:a16="http://schemas.microsoft.com/office/drawing/2014/main" val="3811419067"/>
                    </a:ext>
                  </a:extLst>
                </a:gridCol>
              </a:tblGrid>
              <a:tr h="276856">
                <a:tc>
                  <a:txBody>
                    <a:bodyPr/>
                    <a:lstStyle/>
                    <a:p>
                      <a:r>
                        <a:rPr lang="en-US" sz="1600"/>
                        <a:t>Library Name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Library Description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Rice Genotype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FPKM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604653555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2"/>
                        </a:rPr>
                        <a:t>OSN_AA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Leaves-20 days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2721145360"/>
                  </a:ext>
                </a:extLst>
              </a:tr>
              <a:tr h="527593">
                <a:tc>
                  <a:txBody>
                    <a:bodyPr/>
                    <a:lstStyle/>
                    <a:p>
                      <a:r>
                        <a:rPr lang="en-US" sz="1600">
                          <a:hlinkClick r:id="rId3"/>
                        </a:rPr>
                        <a:t>OSN_AB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Post-emergence inflorescence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4.97725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3786389418"/>
                  </a:ext>
                </a:extLst>
              </a:tr>
              <a:tr h="527593">
                <a:tc>
                  <a:txBody>
                    <a:bodyPr/>
                    <a:lstStyle/>
                    <a:p>
                      <a:r>
                        <a:rPr lang="en-US" sz="1600">
                          <a:hlinkClick r:id="rId4"/>
                        </a:rPr>
                        <a:t>OSN_AC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Pre-emergence inflorescence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1.74124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3054140196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5"/>
                        </a:rPr>
                        <a:t>OSN_AD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Anther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0.498917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3110698539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6"/>
                        </a:rPr>
                        <a:t>OSN_AE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Pistil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5.94767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032598716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7"/>
                        </a:rPr>
                        <a:t>OSN_AF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Seed-5 DAP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0.30654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408952455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8"/>
                        </a:rPr>
                        <a:t>OSN_AG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Embryo- 25 DAP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0.751609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3455521641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9"/>
                        </a:rPr>
                        <a:t>OSN_AH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Endosperm- 25 DAP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274862693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0"/>
                        </a:rPr>
                        <a:t>OSN_AK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Seed- 10 DAP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571116422"/>
                  </a:ext>
                </a:extLst>
              </a:tr>
              <a:tr h="527593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1"/>
                        </a:rPr>
                        <a:t>OSN_BH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Endosperm- 25 DAP (replicate)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2428953317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2"/>
                        </a:rPr>
                        <a:t>OSN_CA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Leaves- 20 days (replicate)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0.123654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1466057982"/>
                  </a:ext>
                </a:extLst>
              </a:tr>
              <a:tr h="276856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3"/>
                        </a:rPr>
                        <a:t>SRR042529</a:t>
                      </a:r>
                      <a:endParaRPr lang="en-US" sz="1600"/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Shoots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Nipponbare</a:t>
                      </a:r>
                    </a:p>
                  </a:txBody>
                  <a:tcPr marL="13060" marR="13060" marT="13060" marB="1306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 marL="13060" marR="13060" marT="13060" marB="13060" anchor="ctr"/>
                </a:tc>
                <a:extLst>
                  <a:ext uri="{0D108BD9-81ED-4DB2-BD59-A6C34878D82A}">
                    <a16:rowId xmlns:a16="http://schemas.microsoft.com/office/drawing/2014/main" val="35411459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7468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CB3A9-F24D-4444-B0E6-9641732E2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genes within 25kb either side of this SNP?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551E123-E4F7-48DF-959F-E78CB2F282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609977"/>
              </p:ext>
            </p:extLst>
          </p:nvPr>
        </p:nvGraphicFramePr>
        <p:xfrm>
          <a:off x="0" y="1976231"/>
          <a:ext cx="12191999" cy="51206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818042">
                  <a:extLst>
                    <a:ext uri="{9D8B030D-6E8A-4147-A177-3AD203B41FA5}">
                      <a16:colId xmlns:a16="http://schemas.microsoft.com/office/drawing/2014/main" val="3370661752"/>
                    </a:ext>
                  </a:extLst>
                </a:gridCol>
                <a:gridCol w="1081144">
                  <a:extLst>
                    <a:ext uri="{9D8B030D-6E8A-4147-A177-3AD203B41FA5}">
                      <a16:colId xmlns:a16="http://schemas.microsoft.com/office/drawing/2014/main" val="955310251"/>
                    </a:ext>
                  </a:extLst>
                </a:gridCol>
                <a:gridCol w="1441525">
                  <a:extLst>
                    <a:ext uri="{9D8B030D-6E8A-4147-A177-3AD203B41FA5}">
                      <a16:colId xmlns:a16="http://schemas.microsoft.com/office/drawing/2014/main" val="2345218537"/>
                    </a:ext>
                  </a:extLst>
                </a:gridCol>
                <a:gridCol w="2614875">
                  <a:extLst>
                    <a:ext uri="{9D8B030D-6E8A-4147-A177-3AD203B41FA5}">
                      <a16:colId xmlns:a16="http://schemas.microsoft.com/office/drawing/2014/main" val="2283942213"/>
                    </a:ext>
                  </a:extLst>
                </a:gridCol>
                <a:gridCol w="1833412">
                  <a:extLst>
                    <a:ext uri="{9D8B030D-6E8A-4147-A177-3AD203B41FA5}">
                      <a16:colId xmlns:a16="http://schemas.microsoft.com/office/drawing/2014/main" val="1416836508"/>
                    </a:ext>
                  </a:extLst>
                </a:gridCol>
                <a:gridCol w="3403001">
                  <a:extLst>
                    <a:ext uri="{9D8B030D-6E8A-4147-A177-3AD203B41FA5}">
                      <a16:colId xmlns:a16="http://schemas.microsoft.com/office/drawing/2014/main" val="31830237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Distance from SNP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A. thaliana </a:t>
                      </a:r>
                      <a:r>
                        <a:rPr lang="en-US" dirty="0"/>
                        <a:t>homolog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A. thaliana </a:t>
                      </a:r>
                      <a:r>
                        <a:rPr lang="en-US" dirty="0"/>
                        <a:t>gene expression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Rice homolog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Rice gene expression (parentheses indicate an experiment unique to that gene)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951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Pavir.5NG109746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(18.7kb)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AT1G49200</a:t>
                      </a:r>
                    </a:p>
                    <a:p>
                      <a:r>
                        <a:rPr lang="en-US" dirty="0"/>
                        <a:t>RING/U-box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hypocotyl, silique with and without seeds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LOC_Os01g64620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post-emergence inflorescence, </a:t>
                      </a:r>
                      <a:r>
                        <a:rPr lang="en-US" dirty="0"/>
                        <a:t>seed 5 DAP; (radicle, root, stem)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180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Pavir.5NG109743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(22.5kb)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AT2G22590 UDP-glycosyl transferase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mature flower petals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LOC_Os01g64540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20-day old leaves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9074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Pavir.5NG109744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(17.9kb)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AT2G35930</a:t>
                      </a:r>
                    </a:p>
                    <a:p>
                      <a:r>
                        <a:rPr lang="en-US" dirty="0"/>
                        <a:t>(PUB23) plant U-box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senescent leaf petiole; (neg. reg. of drought tolerance)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LOC_Os01g64570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anther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6997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Pavir.5NG109745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(4.1kb)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AT2G28510</a:t>
                      </a:r>
                    </a:p>
                    <a:p>
                      <a:r>
                        <a:rPr lang="en-US" dirty="0" err="1"/>
                        <a:t>Dof</a:t>
                      </a:r>
                      <a:r>
                        <a:rPr lang="en-US" dirty="0"/>
                        <a:t>-type zinc finger DNA binding Dof2.1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the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carpel</a:t>
                      </a:r>
                      <a:r>
                        <a:rPr lang="en-US" dirty="0"/>
                        <a:t> of the young flower &amp; in seeds during germination day 1; (promotes leaf </a:t>
                      </a:r>
                      <a:r>
                        <a:rPr lang="en-US" dirty="0" err="1"/>
                        <a:t>senesc</a:t>
                      </a:r>
                      <a:r>
                        <a:rPr lang="en-US" dirty="0"/>
                        <a:t>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LOC_Os01g64590</a:t>
                      </a:r>
                    </a:p>
                    <a:p>
                      <a:r>
                        <a:rPr lang="en-US" dirty="0"/>
                        <a:t>OsDof6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in post-emergence </a:t>
                      </a: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inflorescence and pistil; (increases during inflorescence development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75050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4C68301-62AB-449B-B67C-0858538E22DC}"/>
              </a:ext>
            </a:extLst>
          </p:cNvPr>
          <p:cNvSpPr txBox="1"/>
          <p:nvPr/>
        </p:nvSpPr>
        <p:spPr>
          <a:xfrm>
            <a:off x="2120014" y="1242508"/>
            <a:ext cx="9975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LD decays 50% on average in the switchgrass genome within ~20kb (John’s plotted in the genome paper).</a:t>
            </a:r>
          </a:p>
          <a:p>
            <a:r>
              <a:rPr lang="en-US" dirty="0"/>
              <a:t>Thus genes more than 20kb away from the SNP are unlikely to be in strong linkage with this SNP.</a:t>
            </a:r>
          </a:p>
        </p:txBody>
      </p:sp>
    </p:spTree>
    <p:extLst>
      <p:ext uri="{BB962C8B-B14F-4D97-AF65-F5344CB8AC3E}">
        <p14:creationId xmlns:p14="http://schemas.microsoft.com/office/powerpoint/2010/main" val="1715315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1097</Words>
  <Application>Microsoft Office PowerPoint</Application>
  <PresentationFormat>Widescreen</PresentationFormat>
  <Paragraphs>315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(Body)</vt:lpstr>
      <vt:lpstr>Calibri Light</vt:lpstr>
      <vt:lpstr>Lucida Sans</vt:lpstr>
      <vt:lpstr>Office Theme</vt:lpstr>
      <vt:lpstr>Flowering time Candidate Genes</vt:lpstr>
      <vt:lpstr>2019 flowering time data – two mapping pops</vt:lpstr>
      <vt:lpstr>18 GWAS total</vt:lpstr>
      <vt:lpstr>Two overlaps on Chr05N between the fourway QTL (bars) and several GWAS (points)</vt:lpstr>
      <vt:lpstr>Candidate genes on Chr05N</vt:lpstr>
      <vt:lpstr>Chr05N 64.84 Mb Pavir.5NG109745 DOF</vt:lpstr>
      <vt:lpstr>In Rice</vt:lpstr>
      <vt:lpstr>Gene expression in rice</vt:lpstr>
      <vt:lpstr>Other genes within 25kb either side of this SNP?</vt:lpstr>
      <vt:lpstr>PowerPoint Presentation</vt:lpstr>
      <vt:lpstr>Chr05N 2.79Mb</vt:lpstr>
      <vt:lpstr>QTL allelic effects for daylength at flowering</vt:lpstr>
      <vt:lpstr>Known flowering time candidate genes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Flowering time Candidate Genes</dc:title>
  <dc:creator>Alice MacQueen</dc:creator>
  <cp:lastModifiedBy>Alice MacQueen</cp:lastModifiedBy>
  <cp:revision>29</cp:revision>
  <dcterms:created xsi:type="dcterms:W3CDTF">2020-08-27T21:54:40Z</dcterms:created>
  <dcterms:modified xsi:type="dcterms:W3CDTF">2020-08-31T21:29:01Z</dcterms:modified>
</cp:coreProperties>
</file>

<file path=docProps/thumbnail.jpeg>
</file>